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7556500" cy="10693400"/>
  <p:notesSz cx="7556500" cy="10693400"/>
  <p:custDataLst>
    <p:tags r:id="rId13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1195070"/>
            <a:ext cx="5300345" cy="933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95"/>
              </a:spcBef>
            </a:pPr>
            <a:r>
              <a:rPr sz="2200" spc="-30">
                <a:latin typeface="PMingLiU"/>
                <a:cs typeface="PMingLiU"/>
              </a:rPr>
              <a:t>关于对春节后小</a:t>
            </a:r>
            <a:r>
              <a:rPr sz="2200" spc="-25">
                <a:latin typeface="PMingLiU"/>
                <a:cs typeface="PMingLiU"/>
              </a:rPr>
              <a:t>区服务</a:t>
            </a:r>
            <a:r>
              <a:rPr sz="2200" spc="-30">
                <a:latin typeface="PMingLiU"/>
                <a:cs typeface="PMingLiU"/>
              </a:rPr>
              <a:t>质量</a:t>
            </a:r>
            <a:r>
              <a:rPr sz="2200" spc="-25">
                <a:latin typeface="PMingLiU"/>
                <a:cs typeface="PMingLiU"/>
              </a:rPr>
              <a:t>的督查</a:t>
            </a:r>
            <a:r>
              <a:rPr sz="2200" spc="-30">
                <a:latin typeface="PMingLiU"/>
                <a:cs typeface="PMingLiU"/>
              </a:rPr>
              <a:t>通</a:t>
            </a:r>
            <a:r>
              <a:rPr sz="2200" spc="-50">
                <a:latin typeface="PMingLiU"/>
                <a:cs typeface="PMingLiU"/>
              </a:rPr>
              <a:t>报</a:t>
            </a:r>
            <a:endParaRPr sz="2200">
              <a:latin typeface="PMingLiU"/>
              <a:cs typeface="PMingLiU"/>
            </a:endParaRPr>
          </a:p>
          <a:p>
            <a:pPr marR="187325" algn="ctr">
              <a:lnSpc>
                <a:spcPct val="100000"/>
              </a:lnSpc>
              <a:spcBef>
                <a:spcPts val="1835"/>
              </a:spcBef>
            </a:pPr>
            <a:r>
              <a:rPr sz="1600" spc="-10">
                <a:latin typeface="楷体" panose="02010609060101010101" charset="-122"/>
                <a:cs typeface="楷体" panose="02010609060101010101" charset="-122"/>
              </a:rPr>
              <a:t>2025（</a:t>
            </a:r>
            <a:r>
              <a:rPr sz="1600" spc="-25">
                <a:latin typeface="楷体" panose="02010609060101010101" charset="-122"/>
                <a:cs typeface="楷体" panose="02010609060101010101" charset="-122"/>
              </a:rPr>
              <a:t>第</a:t>
            </a:r>
            <a:r>
              <a:rPr sz="1600" spc="-385">
                <a:latin typeface="楷体" panose="02010609060101010101" charset="-122"/>
                <a:cs typeface="楷体" panose="02010609060101010101" charset="-122"/>
              </a:rPr>
              <a:t> </a:t>
            </a:r>
            <a:r>
              <a:rPr sz="1600" spc="-10">
                <a:latin typeface="楷体" panose="02010609060101010101" charset="-122"/>
                <a:cs typeface="楷体" panose="02010609060101010101" charset="-122"/>
              </a:rPr>
              <a:t>1</a:t>
            </a:r>
            <a:r>
              <a:rPr sz="1600" spc="-204">
                <a:latin typeface="楷体" panose="02010609060101010101" charset="-122"/>
                <a:cs typeface="楷体" panose="02010609060101010101" charset="-122"/>
              </a:rPr>
              <a:t> 期</a:t>
            </a:r>
            <a:r>
              <a:rPr sz="1600" spc="-50">
                <a:latin typeface="楷体" panose="02010609060101010101" charset="-122"/>
                <a:cs typeface="楷体" panose="02010609060101010101" charset="-122"/>
              </a:rPr>
              <a:t>）</a:t>
            </a:r>
            <a:endParaRPr sz="1600">
              <a:latin typeface="楷体" panose="02010609060101010101" charset="-122"/>
              <a:cs typeface="楷体" panose="02010609060101010101" charset="-122"/>
            </a:endParaRPr>
          </a:p>
          <a:p>
            <a:pPr marL="12700" marR="6350" indent="406400" algn="just">
              <a:lnSpc>
                <a:spcPct val="156000"/>
              </a:lnSpc>
              <a:spcBef>
                <a:spcPts val="385"/>
              </a:spcBef>
            </a:pP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为了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促进小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区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节后物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服务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量全</a:t>
            </a:r>
            <a:r>
              <a:rPr sz="1600" spc="-35">
                <a:latin typeface="宋体" panose="02010600030101010101" pitchFamily="2" charset="-122"/>
                <a:cs typeface="宋体" panose="02010600030101010101" pitchFamily="2" charset="-122"/>
              </a:rPr>
              <a:t>面提升，提高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业主</a:t>
            </a:r>
            <a:r>
              <a:rPr sz="1600" spc="-50">
                <a:latin typeface="宋体" panose="02010600030101010101" pitchFamily="2" charset="-122"/>
                <a:cs typeface="宋体" panose="02010600030101010101" pitchFamily="2" charset="-122"/>
              </a:rPr>
              <a:t>滿</a:t>
            </a:r>
            <a:r>
              <a:rPr sz="1600">
                <a:latin typeface="宋体" panose="02010600030101010101" pitchFamily="2" charset="-122"/>
                <a:cs typeface="宋体" panose="02010600030101010101" pitchFamily="2" charset="-122"/>
              </a:rPr>
              <a:t>意度，结</a:t>
            </a:r>
            <a:r>
              <a:rPr sz="1600" spc="-125">
                <a:latin typeface="宋体" panose="02010600030101010101" pitchFamily="2" charset="-122"/>
                <a:cs typeface="宋体" panose="02010600030101010101" pitchFamily="2" charset="-122"/>
              </a:rPr>
              <a:t>合 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440</a:t>
            </a:r>
            <a:r>
              <a:rPr sz="1600" spc="-80">
                <a:latin typeface="宋体" panose="02010600030101010101" pitchFamily="2" charset="-122"/>
                <a:cs typeface="宋体" panose="02010600030101010101" pitchFamily="2" charset="-122"/>
              </a:rPr>
              <a:t> 平台</a:t>
            </a:r>
            <a:r>
              <a:rPr sz="1600">
                <a:latin typeface="宋体" panose="02010600030101010101" pitchFamily="2" charset="-122"/>
                <a:cs typeface="宋体" panose="02010600030101010101" pitchFamily="2" charset="-122"/>
              </a:rPr>
              <a:t>投诉建议工单等，生产管</a:t>
            </a:r>
            <a:r>
              <a:rPr sz="1600" spc="80">
                <a:latin typeface="宋体" panose="02010600030101010101" pitchFamily="2" charset="-122"/>
                <a:cs typeface="宋体" panose="02010600030101010101" pitchFamily="2" charset="-122"/>
              </a:rPr>
              <a:t>理部于 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600" spc="-140">
                <a:latin typeface="宋体" panose="02010600030101010101" pitchFamily="2" charset="-122"/>
                <a:cs typeface="宋体" panose="02010600030101010101" pitchFamily="2" charset="-122"/>
              </a:rPr>
              <a:t> 月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algn="just">
              <a:lnSpc>
                <a:spcPct val="156000"/>
              </a:lnSpc>
            </a:pPr>
            <a:r>
              <a:rPr sz="1600" spc="-15">
                <a:latin typeface="宋体" panose="02010600030101010101" pitchFamily="2" charset="-122"/>
                <a:cs typeface="宋体" panose="02010600030101010101" pitchFamily="2" charset="-122"/>
              </a:rPr>
              <a:t>8-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sz="1600" spc="-145">
                <a:latin typeface="宋体" panose="02010600030101010101" pitchFamily="2" charset="-122"/>
                <a:cs typeface="宋体" panose="02010600030101010101" pitchFamily="2" charset="-122"/>
              </a:rPr>
              <a:t> 日对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聚园</a:t>
            </a:r>
            <a:r>
              <a:rPr sz="1600" spc="-13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胜兴</a:t>
            </a:r>
            <a:r>
              <a:rPr sz="1600" spc="-95">
                <a:latin typeface="宋体" panose="02010600030101010101" pitchFamily="2" charset="-122"/>
                <a:cs typeface="宋体" panose="02010600030101010101" pitchFamily="2" charset="-122"/>
              </a:rPr>
              <a:t>、锦苑、瑞康、荟萃等 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1600" spc="-210">
                <a:latin typeface="宋体" panose="02010600030101010101" pitchFamily="2" charset="-122"/>
                <a:cs typeface="宋体" panose="02010600030101010101" pitchFamily="2" charset="-122"/>
              </a:rPr>
              <a:t> 家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事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部的部分小区进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了物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服务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量现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场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督导</a:t>
            </a:r>
            <a:r>
              <a:rPr sz="1600" spc="-40">
                <a:latin typeface="宋体" panose="02010600030101010101" pitchFamily="2" charset="-122"/>
                <a:cs typeface="宋体" panose="02010600030101010101" pitchFamily="2" charset="-122"/>
              </a:rPr>
              <a:t>。现将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督导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情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况通</a:t>
            </a:r>
            <a:r>
              <a:rPr sz="1600" spc="-15">
                <a:latin typeface="宋体" panose="02010600030101010101" pitchFamily="2" charset="-122"/>
                <a:cs typeface="宋体" panose="02010600030101010101" pitchFamily="2" charset="-122"/>
              </a:rPr>
              <a:t>报如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下：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19100">
              <a:lnSpc>
                <a:spcPct val="100000"/>
              </a:lnSpc>
              <a:spcBef>
                <a:spcPts val="1080"/>
              </a:spcBef>
            </a:pPr>
            <a:r>
              <a:rPr sz="1600" spc="-20">
                <a:latin typeface="黑体" panose="02010609060101010101" charset="-122"/>
                <a:cs typeface="黑体" panose="02010609060101010101" charset="-122"/>
              </a:rPr>
              <a:t>一、</a:t>
            </a:r>
            <a:r>
              <a:rPr sz="1600" spc="-25">
                <a:latin typeface="黑体" panose="02010609060101010101" charset="-122"/>
                <a:cs typeface="黑体" panose="02010609060101010101" charset="-122"/>
              </a:rPr>
              <a:t>现场</a:t>
            </a:r>
            <a:r>
              <a:rPr sz="1600" spc="-30">
                <a:latin typeface="黑体" panose="02010609060101010101" charset="-122"/>
                <a:cs typeface="黑体" panose="02010609060101010101" charset="-122"/>
              </a:rPr>
              <a:t>方面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12700" marR="6350" indent="406400" algn="just">
              <a:lnSpc>
                <a:spcPct val="156000"/>
              </a:lnSpc>
              <a:buAutoNum type="arabicPlain"/>
              <a:tabLst>
                <a:tab pos="572135" algn="l"/>
              </a:tabLst>
            </a:pPr>
            <a:r>
              <a:rPr sz="1600" spc="-15">
                <a:latin typeface="宋体" panose="02010600030101010101" pitchFamily="2" charset="-122"/>
                <a:cs typeface="宋体" panose="02010600030101010101" pitchFamily="2" charset="-122"/>
              </a:rPr>
              <a:t>共性问题：一是部分楼道保洁、清拖不及时、保洁标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准不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高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；二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是室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外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杂物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摆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放需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进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一步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清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理、规</a:t>
            </a:r>
            <a:r>
              <a:rPr sz="1600" spc="-30">
                <a:latin typeface="宋体" panose="02010600030101010101" pitchFamily="2" charset="-122"/>
                <a:cs typeface="宋体" panose="02010600030101010101" pitchFamily="2" charset="-122"/>
              </a:rPr>
              <a:t>范</a:t>
            </a:r>
            <a:r>
              <a:rPr lang="zh-CN" altLang="" sz="1600" spc="-3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6350" indent="406400" algn="just">
              <a:lnSpc>
                <a:spcPct val="156000"/>
              </a:lnSpc>
              <a:buAutoNum type="arabicPlain"/>
              <a:tabLst>
                <a:tab pos="572135" algn="l"/>
              </a:tabLst>
            </a:pPr>
            <a:r>
              <a:rPr sz="1600" spc="-15">
                <a:latin typeface="宋体" panose="02010600030101010101" pitchFamily="2" charset="-122"/>
                <a:cs typeface="宋体" panose="02010600030101010101" pitchFamily="2" charset="-122"/>
              </a:rPr>
              <a:t>个性问题：荟萃事业部科苑小区绿化带保洁不及时、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部分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花灌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木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入冬未修</a:t>
            </a:r>
            <a:r>
              <a:rPr sz="1600" spc="-40">
                <a:latin typeface="宋体" panose="02010600030101010101" pitchFamily="2" charset="-122"/>
                <a:cs typeface="宋体" panose="02010600030101010101" pitchFamily="2" charset="-122"/>
              </a:rPr>
              <a:t>剪；瑞康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事业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运发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小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区存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多处</a:t>
            </a:r>
            <a:r>
              <a:rPr sz="1600" spc="-50">
                <a:latin typeface="宋体" panose="02010600030101010101" pitchFamily="2" charset="-122"/>
                <a:cs typeface="宋体" panose="02010600030101010101" pitchFamily="2" charset="-122"/>
              </a:rPr>
              <a:t>卫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生死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角、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楼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道保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洁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记录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表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逾期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未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更新</a:t>
            </a:r>
            <a:r>
              <a:rPr sz="1600" spc="-5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6350" indent="406400" algn="just">
              <a:lnSpc>
                <a:spcPct val="156000"/>
              </a:lnSpc>
              <a:buAutoNum type="arabicPlain"/>
              <a:tabLst>
                <a:tab pos="572135" algn="l"/>
              </a:tabLst>
            </a:pPr>
            <a:r>
              <a:rPr sz="1600" spc="-15">
                <a:latin typeface="宋体" panose="02010600030101010101" pitchFamily="2" charset="-122"/>
                <a:cs typeface="宋体" panose="02010600030101010101" pitchFamily="2" charset="-122"/>
              </a:rPr>
              <a:t>亮点工作：胜兴事业部胜望小区组织全体从业人员开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展绿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化工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作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培训</a:t>
            </a:r>
            <a:r>
              <a:rPr sz="1600" spc="-30">
                <a:latin typeface="宋体" panose="02010600030101010101" pitchFamily="2" charset="-122"/>
                <a:cs typeface="宋体" panose="02010600030101010101" pitchFamily="2" charset="-122"/>
              </a:rPr>
              <a:t>，对小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区苗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木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进行</a:t>
            </a:r>
            <a:r>
              <a:rPr sz="1600" spc="-30">
                <a:latin typeface="宋体" panose="02010600030101010101" pitchFamily="2" charset="-122"/>
                <a:cs typeface="宋体" panose="02010600030101010101" pitchFamily="2" charset="-122"/>
              </a:rPr>
              <a:t>修剪、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整形</a:t>
            </a:r>
            <a:r>
              <a:rPr sz="1600" spc="-30">
                <a:latin typeface="宋体" panose="02010600030101010101" pitchFamily="2" charset="-122"/>
                <a:cs typeface="宋体" panose="02010600030101010101" pitchFamily="2" charset="-122"/>
              </a:rPr>
              <a:t>，展现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出较</a:t>
            </a:r>
            <a:r>
              <a:rPr sz="1600" spc="-50">
                <a:latin typeface="宋体" panose="02010600030101010101" pitchFamily="2" charset="-122"/>
                <a:cs typeface="宋体" panose="02010600030101010101" pitchFamily="2" charset="-122"/>
              </a:rPr>
              <a:t>强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主动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服务意</a:t>
            </a:r>
            <a:r>
              <a:rPr sz="1600" spc="-30">
                <a:latin typeface="宋体" panose="02010600030101010101" pitchFamily="2" charset="-122"/>
                <a:cs typeface="宋体" panose="02010600030101010101" pitchFamily="2" charset="-122"/>
              </a:rPr>
              <a:t>识。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19100">
              <a:lnSpc>
                <a:spcPct val="100000"/>
              </a:lnSpc>
              <a:spcBef>
                <a:spcPts val="1080"/>
              </a:spcBef>
            </a:pPr>
            <a:r>
              <a:rPr sz="1600" spc="-20">
                <a:latin typeface="黑体" panose="02010609060101010101" charset="-122"/>
                <a:cs typeface="黑体" panose="02010609060101010101" charset="-122"/>
              </a:rPr>
              <a:t>二、</a:t>
            </a:r>
            <a:r>
              <a:rPr sz="1600" spc="-25">
                <a:latin typeface="黑体" panose="02010609060101010101" charset="-122"/>
                <a:cs typeface="黑体" panose="02010609060101010101" charset="-122"/>
              </a:rPr>
              <a:t>工作</a:t>
            </a:r>
            <a:r>
              <a:rPr sz="1600" spc="-30">
                <a:latin typeface="黑体" panose="02010609060101010101" charset="-122"/>
                <a:cs typeface="黑体" panose="02010609060101010101" charset="-122"/>
              </a:rPr>
              <a:t>要求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 indent="406400" algn="just">
              <a:lnSpc>
                <a:spcPct val="156000"/>
              </a:lnSpc>
            </a:pPr>
            <a:r>
              <a:rPr sz="1600">
                <a:latin typeface="宋体" panose="02010600030101010101" pitchFamily="2" charset="-122"/>
                <a:cs typeface="宋体" panose="02010600030101010101" pitchFamily="2" charset="-122"/>
              </a:rPr>
              <a:t>各单位要及时调整工作状态，工作关口前移</a:t>
            </a:r>
            <a:r>
              <a:rPr sz="1600" spc="-395">
                <a:latin typeface="宋体" panose="02010600030101010101" pitchFamily="2" charset="-122"/>
                <a:cs typeface="宋体" panose="02010600030101010101" pitchFamily="2" charset="-122"/>
              </a:rPr>
              <a:t>、“</a:t>
            </a:r>
            <a:r>
              <a:rPr sz="1600">
                <a:latin typeface="宋体" panose="02010600030101010101" pitchFamily="2" charset="-122"/>
                <a:cs typeface="宋体" panose="02010600030101010101" pitchFamily="2" charset="-122"/>
              </a:rPr>
              <a:t>不等</a:t>
            </a:r>
            <a:r>
              <a:rPr sz="1600" spc="-5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1600" spc="-254">
                <a:latin typeface="宋体" panose="02010600030101010101" pitchFamily="2" charset="-122"/>
                <a:cs typeface="宋体" panose="02010600030101010101" pitchFamily="2" charset="-122"/>
              </a:rPr>
              <a:t>靠”，</a:t>
            </a:r>
            <a:r>
              <a:rPr sz="1600">
                <a:latin typeface="宋体" panose="02010600030101010101" pitchFamily="2" charset="-122"/>
                <a:cs typeface="宋体" panose="02010600030101010101" pitchFamily="2" charset="-122"/>
              </a:rPr>
              <a:t>突出以问题为导向，加强小区的巡检，全力做好节</a:t>
            </a:r>
            <a:r>
              <a:rPr sz="1600" spc="-50">
                <a:latin typeface="宋体" panose="02010600030101010101" pitchFamily="2" charset="-122"/>
                <a:cs typeface="宋体" panose="02010600030101010101" pitchFamily="2" charset="-122"/>
              </a:rPr>
              <a:t>后</a:t>
            </a:r>
            <a:r>
              <a:rPr sz="1600">
                <a:latin typeface="宋体" panose="02010600030101010101" pitchFamily="2" charset="-122"/>
                <a:cs typeface="宋体" panose="02010600030101010101" pitchFamily="2" charset="-122"/>
              </a:rPr>
              <a:t>小区物业服务质量提升,同时要抓住春季有利的时节加大</a:t>
            </a:r>
            <a:r>
              <a:rPr sz="1600" spc="-50">
                <a:latin typeface="宋体" panose="02010600030101010101" pitchFamily="2" charset="-122"/>
                <a:cs typeface="宋体" panose="02010600030101010101" pitchFamily="2" charset="-122"/>
              </a:rPr>
              <a:t>小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区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六乱</a:t>
            </a:r>
            <a:r>
              <a:rPr sz="1600" spc="-20">
                <a:latin typeface="宋体" panose="02010600030101010101" pitchFamily="2" charset="-122"/>
                <a:cs typeface="宋体" panose="02010600030101010101" pitchFamily="2" charset="-122"/>
              </a:rPr>
              <a:t>”治理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力度，为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全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年工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作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的开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展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打下</a:t>
            </a:r>
            <a:r>
              <a:rPr sz="1600" spc="-10">
                <a:latin typeface="宋体" panose="02010600030101010101" pitchFamily="2" charset="-122"/>
                <a:cs typeface="宋体" panose="02010600030101010101" pitchFamily="2" charset="-122"/>
              </a:rPr>
              <a:t>坚</a:t>
            </a:r>
            <a:r>
              <a:rPr sz="1600" spc="-25">
                <a:latin typeface="宋体" panose="02010600030101010101" pitchFamily="2" charset="-122"/>
                <a:cs typeface="宋体" panose="02010600030101010101" pitchFamily="2" charset="-122"/>
              </a:rPr>
              <a:t>实基</a:t>
            </a:r>
            <a:r>
              <a:rPr sz="1600" spc="-30">
                <a:latin typeface="宋体" panose="02010600030101010101" pitchFamily="2" charset="-122"/>
                <a:cs typeface="宋体" panose="02010600030101010101" pitchFamily="2" charset="-122"/>
              </a:rPr>
              <a:t>础。</a:t>
            </a:r>
            <a:r>
              <a:rPr lang="zh-CN" altLang="en-US" sz="1600" spc="-30">
                <a:latin typeface="宋体" panose="02010600030101010101" pitchFamily="2" charset="-122"/>
                <a:cs typeface="宋体" panose="02010600030101010101" pitchFamily="2" charset="-122"/>
              </a:rPr>
              <a:t>后期针对上述单位存在的问题，生产管理部还会持续跟进，对于整改不及时、不彻底的单位纳入月考核。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19100">
              <a:lnSpc>
                <a:spcPct val="100000"/>
              </a:lnSpc>
              <a:spcBef>
                <a:spcPts val="1075"/>
              </a:spcBef>
            </a:pPr>
            <a:r>
              <a:rPr sz="1600" spc="-20">
                <a:latin typeface="黑体" panose="02010609060101010101" charset="-122"/>
                <a:cs typeface="黑体" panose="02010609060101010101" charset="-122"/>
              </a:rPr>
              <a:t>后附</a:t>
            </a:r>
            <a:r>
              <a:rPr sz="1600" spc="-25">
                <a:latin typeface="黑体" panose="02010609060101010101" charset="-122"/>
                <a:cs typeface="黑体" panose="02010609060101010101" charset="-122"/>
              </a:rPr>
              <a:t>小区</a:t>
            </a:r>
            <a:r>
              <a:rPr sz="1600" spc="-10">
                <a:latin typeface="黑体" panose="02010609060101010101" charset="-122"/>
                <a:cs typeface="黑体" panose="02010609060101010101" charset="-122"/>
              </a:rPr>
              <a:t>现</a:t>
            </a:r>
            <a:r>
              <a:rPr sz="1600" spc="-25">
                <a:latin typeface="黑体" panose="02010609060101010101" charset="-122"/>
                <a:cs typeface="黑体" panose="02010609060101010101" charset="-122"/>
              </a:rPr>
              <a:t>场照</a:t>
            </a:r>
            <a:r>
              <a:rPr sz="1600" spc="-30">
                <a:latin typeface="黑体" panose="02010609060101010101" charset="-122"/>
                <a:cs typeface="黑体" panose="02010609060101010101" charset="-122"/>
              </a:rPr>
              <a:t>片：</a:t>
            </a:r>
            <a:endParaRPr sz="16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71029"/>
            <a:ext cx="2311400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荟萃</a:t>
            </a:r>
            <a:r>
              <a:rPr sz="1600" spc="-2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事业</a:t>
            </a:r>
            <a:r>
              <a:rPr sz="1600" spc="-5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spc="-2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现场</a:t>
            </a:r>
            <a:r>
              <a:rPr sz="1600" spc="-2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服务</a:t>
            </a:r>
            <a:r>
              <a:rPr sz="1600" spc="-1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r>
              <a:rPr sz="1600" spc="-2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量问</a:t>
            </a:r>
            <a:r>
              <a:rPr sz="1600" spc="-1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题：18</a:t>
            </a:r>
            <a:r>
              <a:rPr sz="1600" spc="-19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项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1722120"/>
            <a:ext cx="2552700" cy="17373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62755" y="1722120"/>
            <a:ext cx="2552700" cy="17373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30300" y="3491483"/>
            <a:ext cx="21577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2090" algn="l"/>
              </a:tabLst>
            </a:pPr>
            <a:r>
              <a:rPr sz="1050" spc="-5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105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1050" spc="-50">
                <a:latin typeface="宋体" panose="02010600030101010101" pitchFamily="2" charset="-122"/>
                <a:cs typeface="宋体" panose="02010600030101010101" pitchFamily="2" charset="-122"/>
              </a:rPr>
              <a:t> 号楼周围绿化带问题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7300" y="3491483"/>
            <a:ext cx="21577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、科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3901440"/>
            <a:ext cx="2552700" cy="17373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/>
          <a:stretch>
            <a:fillRect/>
          </a:stretch>
        </p:blipFill>
        <p:spPr>
          <a:xfrm>
            <a:off x="3797808" y="3901440"/>
            <a:ext cx="2552700" cy="17373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0300" y="5670791"/>
            <a:ext cx="21577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、科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7300" y="5670791"/>
            <a:ext cx="21577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、科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143000" y="6080760"/>
            <a:ext cx="2552700" cy="17373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797808" y="6080760"/>
            <a:ext cx="2551176" cy="173583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30300" y="7850111"/>
            <a:ext cx="21577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、科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4355" y="7850111"/>
            <a:ext cx="21577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1050" spc="-50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929640"/>
            <a:ext cx="2552700" cy="1737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62755" y="929640"/>
            <a:ext cx="2552700" cy="1737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0300" y="2699004"/>
            <a:ext cx="21577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、科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7300" y="2699004"/>
            <a:ext cx="21577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、科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3108960"/>
            <a:ext cx="2552700" cy="17373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/>
          <a:stretch>
            <a:fillRect/>
          </a:stretch>
        </p:blipFill>
        <p:spPr>
          <a:xfrm>
            <a:off x="3762755" y="3108960"/>
            <a:ext cx="2552700" cy="17373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0300" y="4878311"/>
            <a:ext cx="21577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、科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4355" y="4878311"/>
            <a:ext cx="222313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sz="1050" spc="-50">
                <a:latin typeface="宋体" panose="02010600030101010101" pitchFamily="2" charset="-122"/>
                <a:cs typeface="宋体" panose="02010600030101010101" pitchFamily="2" charset="-122"/>
              </a:rPr>
              <a:t> 号楼周围绿化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带问</a:t>
            </a:r>
            <a:r>
              <a:rPr sz="1050" spc="-50">
                <a:latin typeface="宋体" panose="02010600030101010101" pitchFamily="2" charset="-122"/>
                <a:cs typeface="宋体" panose="02010600030101010101" pitchFamily="2" charset="-122"/>
              </a:rPr>
              <a:t>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43000" y="5301996"/>
            <a:ext cx="2552700" cy="19141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762755" y="5301996"/>
            <a:ext cx="2552700" cy="19141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30300" y="7255751"/>
            <a:ext cx="222504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11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7300" y="7255751"/>
            <a:ext cx="222504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943356"/>
            <a:ext cx="2552700" cy="19141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62755" y="943356"/>
            <a:ext cx="2552700" cy="1914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0300" y="2897124"/>
            <a:ext cx="222504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7300" y="2897124"/>
            <a:ext cx="222504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3320796"/>
            <a:ext cx="2552700" cy="19141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/>
          <a:stretch>
            <a:fillRect/>
          </a:stretch>
        </p:blipFill>
        <p:spPr>
          <a:xfrm>
            <a:off x="3781044" y="3320796"/>
            <a:ext cx="2552700" cy="19141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0300" y="5274564"/>
            <a:ext cx="222504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5274564"/>
            <a:ext cx="222504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43000" y="5698236"/>
            <a:ext cx="2552700" cy="19141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781044" y="5698236"/>
            <a:ext cx="2552700" cy="19141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30300" y="7651991"/>
            <a:ext cx="222504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17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7300" y="7651991"/>
            <a:ext cx="222504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18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、科苑小区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号楼周围绿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化带</a:t>
            </a:r>
            <a:r>
              <a:rPr sz="1050" spc="-4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71029"/>
            <a:ext cx="2361565" cy="65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瑞康事业部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spc="-2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现场</a:t>
            </a:r>
            <a:r>
              <a:rPr sz="1600" spc="-2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服务</a:t>
            </a:r>
            <a:r>
              <a:rPr sz="1600" spc="-1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r>
              <a:rPr sz="1600" spc="-2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量问</a:t>
            </a:r>
            <a:r>
              <a:rPr sz="1600" spc="-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题：</a:t>
            </a:r>
            <a:r>
              <a:rPr sz="16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en-US" sz="16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1600" spc="-1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项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2125980"/>
            <a:ext cx="2552700" cy="17373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70376" y="2125980"/>
            <a:ext cx="2552700" cy="17373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30300" y="3887711"/>
            <a:ext cx="16243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运发小区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0244" y="3887711"/>
            <a:ext cx="1691639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、运</a:t>
            </a:r>
            <a:r>
              <a:rPr sz="1050" spc="-65">
                <a:latin typeface="宋体" panose="02010600030101010101" pitchFamily="2" charset="-122"/>
                <a:cs typeface="宋体" panose="02010600030101010101" pitchFamily="2" charset="-122"/>
              </a:rPr>
              <a:t>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4305300"/>
            <a:ext cx="2552700" cy="17373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05428" y="4305300"/>
            <a:ext cx="2552700" cy="17373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0300" y="6067031"/>
            <a:ext cx="159067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1050" spc="-100">
                <a:latin typeface="宋体" panose="02010600030101010101" pitchFamily="2" charset="-122"/>
                <a:cs typeface="宋体" panose="02010600030101010101" pitchFamily="2" charset="-122"/>
              </a:rPr>
              <a:t> 运发小区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3759" y="6067031"/>
            <a:ext cx="1691639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、运</a:t>
            </a:r>
            <a:r>
              <a:rPr sz="1050" spc="-65">
                <a:latin typeface="宋体" panose="02010600030101010101" pitchFamily="2" charset="-122"/>
                <a:cs typeface="宋体" panose="02010600030101010101" pitchFamily="2" charset="-122"/>
              </a:rPr>
              <a:t>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143000" y="6484620"/>
            <a:ext cx="2552700" cy="17373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805428" y="6484620"/>
            <a:ext cx="2551176" cy="173583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30300" y="8246351"/>
            <a:ext cx="1691639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、运</a:t>
            </a:r>
            <a:r>
              <a:rPr sz="1050" spc="-65">
                <a:latin typeface="宋体" panose="02010600030101010101" pitchFamily="2" charset="-122"/>
                <a:cs typeface="宋体" panose="02010600030101010101" pitchFamily="2" charset="-122"/>
              </a:rPr>
              <a:t>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7300" y="8246351"/>
            <a:ext cx="1691639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、运</a:t>
            </a:r>
            <a:r>
              <a:rPr sz="1050" spc="-65">
                <a:latin typeface="宋体" panose="02010600030101010101" pitchFamily="2" charset="-122"/>
                <a:cs typeface="宋体" panose="02010600030101010101" pitchFamily="2" charset="-122"/>
              </a:rPr>
              <a:t>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937260"/>
            <a:ext cx="2552700" cy="1737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70376" y="937260"/>
            <a:ext cx="2552700" cy="17373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0300" y="2699004"/>
            <a:ext cx="21913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、运</a:t>
            </a:r>
            <a:r>
              <a:rPr sz="1050">
                <a:latin typeface="宋体" panose="02010600030101010101" pitchFamily="2" charset="-122"/>
                <a:cs typeface="宋体" panose="02010600030101010101" pitchFamily="2" charset="-122"/>
              </a:rPr>
              <a:t>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sz="1050" spc="-135">
                <a:latin typeface="宋体" panose="02010600030101010101" pitchFamily="2" charset="-122"/>
                <a:cs typeface="宋体" panose="02010600030101010101" pitchFamily="2" charset="-122"/>
              </a:rPr>
              <a:t> 号楼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 单元楼道问题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3759" y="2699004"/>
            <a:ext cx="175704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、运</a:t>
            </a:r>
            <a:r>
              <a:rPr sz="1050" spc="-65">
                <a:latin typeface="宋体" panose="02010600030101010101" pitchFamily="2" charset="-122"/>
                <a:cs typeface="宋体" panose="02010600030101010101" pitchFamily="2" charset="-122"/>
              </a:rPr>
              <a:t>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3116580"/>
            <a:ext cx="2552700" cy="17373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/>
          <a:stretch>
            <a:fillRect/>
          </a:stretch>
        </p:blipFill>
        <p:spPr>
          <a:xfrm>
            <a:off x="3770376" y="3116580"/>
            <a:ext cx="2552700" cy="17373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0300" y="4878311"/>
            <a:ext cx="16579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sz="1050" spc="-95">
                <a:latin typeface="宋体" panose="02010600030101010101" pitchFamily="2" charset="-122"/>
                <a:cs typeface="宋体" panose="02010600030101010101" pitchFamily="2" charset="-122"/>
              </a:rPr>
              <a:t> 运发小区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18</a:t>
            </a:r>
            <a:r>
              <a:rPr sz="1050" spc="-60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6715" y="4878311"/>
            <a:ext cx="182435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、运</a:t>
            </a:r>
            <a:r>
              <a:rPr sz="1050" spc="-65">
                <a:latin typeface="宋体" panose="02010600030101010101" pitchFamily="2" charset="-122"/>
                <a:cs typeface="宋体" panose="02010600030101010101" pitchFamily="2" charset="-122"/>
              </a:rPr>
              <a:t>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18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43000" y="5303520"/>
            <a:ext cx="2552700" cy="19141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770376" y="5303520"/>
            <a:ext cx="2552700" cy="19141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30300" y="7255751"/>
            <a:ext cx="182435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11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、运发小区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19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30244" y="7255751"/>
            <a:ext cx="135763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、运</a:t>
            </a:r>
            <a:r>
              <a:rPr sz="1050" spc="-30">
                <a:latin typeface="宋体" panose="02010600030101010101" pitchFamily="2" charset="-122"/>
                <a:cs typeface="宋体" panose="02010600030101010101" pitchFamily="2" charset="-122"/>
              </a:rPr>
              <a:t>发小区广场问题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944880"/>
            <a:ext cx="2552700" cy="19141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70376" y="944880"/>
            <a:ext cx="2552700" cy="1914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0300" y="2897124"/>
            <a:ext cx="182435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、运发小区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26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0244" y="2897124"/>
            <a:ext cx="182435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、运</a:t>
            </a:r>
            <a:r>
              <a:rPr sz="1050" spc="-65">
                <a:latin typeface="宋体" panose="02010600030101010101" pitchFamily="2" charset="-122"/>
                <a:cs typeface="宋体" panose="02010600030101010101" pitchFamily="2" charset="-122"/>
              </a:rPr>
              <a:t>发小区 </a:t>
            </a: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26</a:t>
            </a:r>
            <a:r>
              <a:rPr sz="1050" spc="-55">
                <a:latin typeface="宋体" panose="02010600030101010101" pitchFamily="2" charset="-122"/>
                <a:cs typeface="宋体" panose="02010600030101010101" pitchFamily="2" charset="-122"/>
              </a:rPr>
              <a:t> 号楼周围问题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3744709"/>
            <a:ext cx="205676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胜兴事业部亮</a:t>
            </a:r>
            <a:r>
              <a:rPr sz="1600" spc="-1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点</a:t>
            </a:r>
            <a:r>
              <a:rPr sz="1600" spc="-2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工作</a:t>
            </a:r>
            <a:r>
              <a:rPr sz="1600" spc="-5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4503420"/>
            <a:ext cx="2528316" cy="19278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/>
          <a:stretch>
            <a:fillRect/>
          </a:stretch>
        </p:blipFill>
        <p:spPr>
          <a:xfrm>
            <a:off x="3739896" y="4503420"/>
            <a:ext cx="2647188" cy="19354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0300" y="6463284"/>
            <a:ext cx="182435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1050" spc="-25">
                <a:latin typeface="宋体" panose="02010600030101010101" pitchFamily="2" charset="-122"/>
                <a:cs typeface="宋体" panose="02010600030101010101" pitchFamily="2" charset="-122"/>
              </a:rPr>
              <a:t>、胜</a:t>
            </a:r>
            <a:r>
              <a:rPr sz="1050" spc="-30">
                <a:latin typeface="宋体" panose="02010600030101010101" pitchFamily="2" charset="-122"/>
                <a:cs typeface="宋体" panose="02010600030101010101" pitchFamily="2" charset="-122"/>
              </a:rPr>
              <a:t>望小区绿化修剪培训现场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0244" y="6463284"/>
            <a:ext cx="182562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050" spc="-30">
                <a:latin typeface="宋体" panose="02010600030101010101" pitchFamily="2" charset="-122"/>
                <a:cs typeface="宋体" panose="02010600030101010101" pitchFamily="2" charset="-122"/>
              </a:rPr>
              <a:t>、胜望小区绿化修剪培训现场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8.14"/>
  <p:tag name="AS_TITLE" val="Aspose.Slides for .NET 4.0 Client Profile"/>
  <p:tag name="AS_VERSION" val="2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WPS 演示</Application>
  <PresentationFormat/>
  <Paragraphs>88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PMingLiU</vt:lpstr>
      <vt:lpstr>Segoe Print</vt:lpstr>
      <vt:lpstr>楷体</vt:lpstr>
      <vt:lpstr>黑体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1</cp:revision>
  <cp:lastPrinted>2025-02-17T00:45:00Z</cp:lastPrinted>
  <dcterms:created xsi:type="dcterms:W3CDTF">2025-02-17T02:11:56Z</dcterms:created>
  <dcterms:modified xsi:type="dcterms:W3CDTF">2025-02-17T02:11:56Z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234190005D8546A3B0639681AACA5A4B_12</vt:lpwstr>
  </property>
  <property fmtid="{D5CDD505-2E9C-101B-9397-08002B2CF9AE}" pid="3" name="KSOProductBuildVer">
    <vt:lpwstr>2052-12.8.2.18606</vt:lpwstr>
  </property>
</Properties>
</file>